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76" r:id="rId6"/>
    <p:sldId id="266" r:id="rId7"/>
    <p:sldId id="277" r:id="rId8"/>
    <p:sldId id="268" r:id="rId9"/>
    <p:sldId id="278" r:id="rId10"/>
    <p:sldId id="269" r:id="rId11"/>
    <p:sldId id="260" r:id="rId12"/>
    <p:sldId id="261" r:id="rId13"/>
    <p:sldId id="262" r:id="rId14"/>
    <p:sldId id="263" r:id="rId15"/>
    <p:sldId id="264" r:id="rId16"/>
    <p:sldId id="265" r:id="rId17"/>
    <p:sldId id="267" r:id="rId18"/>
    <p:sldId id="279" r:id="rId19"/>
    <p:sldId id="270" r:id="rId20"/>
    <p:sldId id="271" r:id="rId21"/>
    <p:sldId id="280" r:id="rId22"/>
    <p:sldId id="272" r:id="rId23"/>
    <p:sldId id="281" r:id="rId24"/>
    <p:sldId id="273" r:id="rId25"/>
    <p:sldId id="282" r:id="rId26"/>
    <p:sldId id="274" r:id="rId27"/>
    <p:sldId id="275" r:id="rId28"/>
    <p:sldId id="283" r:id="rId29"/>
    <p:sldId id="284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5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26</a:t>
            </a:r>
          </a:p>
          <a:p>
            <a:r>
              <a:rPr lang="en-US" b="1" cap="small" dirty="0"/>
              <a:t>Financial Statement Analysis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6197" y="6551112"/>
            <a:ext cx="3655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Some Oversized Tables Divided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223" y="91440"/>
            <a:ext cx="5487555" cy="667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644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4800"/>
                        <m:t>Current</m:t>
                      </m:r>
                      <m:r>
                        <a:rPr lang="en-US" sz="4800"/>
                        <m:t> </m:t>
                      </m:r>
                      <m:r>
                        <m:rPr>
                          <m:sty m:val="p"/>
                        </m:rPr>
                        <a:rPr lang="en-US" sz="4800"/>
                        <m:t>ratio</m:t>
                      </m:r>
                      <m:r>
                        <a:rPr lang="en-US" sz="4800"/>
                        <m:t>=</m:t>
                      </m:r>
                      <m:f>
                        <m:fPr>
                          <m:ctrlPr>
                            <a:rPr lang="en-US" sz="4800" i="1"/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4800"/>
                            <m:t>Current</m:t>
                          </m:r>
                          <m:r>
                            <a:rPr lang="en-US" sz="4800"/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4800"/>
                            <m:t>assets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4800"/>
                            <m:t>Current</m:t>
                          </m:r>
                          <m:r>
                            <a:rPr lang="en-US" sz="4800"/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4800"/>
                            <m:t>liabilities</m:t>
                          </m:r>
                        </m:den>
                      </m:f>
                    </m:oMath>
                  </m:oMathPara>
                </a14:m>
                <a:endParaRPr lang="en-US" sz="480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900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801666" y="2956143"/>
                <a:ext cx="10809962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600">
                          <a:latin typeface="Cambria Math" panose="02040503050406030204" pitchFamily="18" charset="0"/>
                        </a:rPr>
                        <m:t>W</m:t>
                      </m:r>
                      <m:r>
                        <m:rPr>
                          <m:sty m:val="p"/>
                        </m:rPr>
                        <a:rPr lang="en-US" sz="3600" i="0">
                          <a:latin typeface="Cambria Math" panose="02040503050406030204" pitchFamily="18" charset="0"/>
                        </a:rPr>
                        <m:t>orking</m:t>
                      </m:r>
                      <m:r>
                        <a:rPr lang="en-US" sz="36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3600" i="0">
                          <a:latin typeface="Cambria Math" panose="02040503050406030204" pitchFamily="18" charset="0"/>
                        </a:rPr>
                        <m:t>capital</m:t>
                      </m:r>
                      <m:r>
                        <a:rPr lang="en-US" sz="36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3600" i="0">
                          <a:latin typeface="Cambria Math" panose="02040503050406030204" pitchFamily="18" charset="0"/>
                        </a:rPr>
                        <m:t>Current</m:t>
                      </m:r>
                      <m:r>
                        <a:rPr lang="en-US" sz="36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3600" i="0">
                          <a:latin typeface="Cambria Math" panose="02040503050406030204" pitchFamily="18" charset="0"/>
                        </a:rPr>
                        <m:t>assets</m:t>
                      </m:r>
                      <m:r>
                        <a:rPr lang="en-US" sz="3600" i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3600" i="0">
                          <a:latin typeface="Cambria Math" panose="02040503050406030204" pitchFamily="18" charset="0"/>
                        </a:rPr>
                        <m:t>Current</m:t>
                      </m:r>
                      <m:r>
                        <a:rPr lang="en-US" sz="36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3600" i="0">
                          <a:latin typeface="Cambria Math" panose="02040503050406030204" pitchFamily="18" charset="0"/>
                        </a:rPr>
                        <m:t>liabilities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666" y="2956143"/>
                <a:ext cx="10809962" cy="64633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23731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1027134" y="3119813"/>
                <a:ext cx="9983244" cy="12613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4000">
                          <a:latin typeface="Cambria Math" panose="02040503050406030204" pitchFamily="18" charset="0"/>
                        </a:rPr>
                        <m:t>Q</m:t>
                      </m:r>
                      <m:r>
                        <m:rPr>
                          <m:sty m:val="p"/>
                        </m:rPr>
                        <a:rPr lang="en-US" sz="4000" i="0">
                          <a:latin typeface="Cambria Math" panose="02040503050406030204" pitchFamily="18" charset="0"/>
                        </a:rPr>
                        <m:t>uick</m:t>
                      </m:r>
                      <m:r>
                        <a:rPr lang="en-US" sz="40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4000" i="0">
                          <a:latin typeface="Cambria Math" panose="02040503050406030204" pitchFamily="18" charset="0"/>
                        </a:rPr>
                        <m:t>ratio</m:t>
                      </m:r>
                      <m:r>
                        <a:rPr lang="en-US" sz="4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4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4000" i="0">
                              <a:latin typeface="Cambria Math" panose="02040503050406030204" pitchFamily="18" charset="0"/>
                            </a:rPr>
                            <m:t>Quick</m:t>
                          </m:r>
                          <m:r>
                            <a:rPr lang="en-US" sz="40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4000" i="0">
                              <a:latin typeface="Cambria Math" panose="02040503050406030204" pitchFamily="18" charset="0"/>
                            </a:rPr>
                            <m:t>assets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4000" i="0">
                              <a:latin typeface="Cambria Math" panose="02040503050406030204" pitchFamily="18" charset="0"/>
                            </a:rPr>
                            <m:t>Current</m:t>
                          </m:r>
                          <m:r>
                            <a:rPr lang="en-US" sz="40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4000" i="0">
                              <a:latin typeface="Cambria Math" panose="02040503050406030204" pitchFamily="18" charset="0"/>
                            </a:rPr>
                            <m:t>liabilities</m:t>
                          </m:r>
                        </m:den>
                      </m:f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134" y="3119813"/>
                <a:ext cx="9983244" cy="126137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39178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1390390" y="3119845"/>
                <a:ext cx="9707670" cy="13781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4400">
                          <a:latin typeface="Cambria Math" panose="02040503050406030204" pitchFamily="18" charset="0"/>
                        </a:rPr>
                        <m:t>D</m:t>
                      </m:r>
                      <m:r>
                        <m:rPr>
                          <m:sty m:val="p"/>
                        </m:rPr>
                        <a:rPr lang="en-US" sz="4400" i="0">
                          <a:latin typeface="Cambria Math" panose="02040503050406030204" pitchFamily="18" charset="0"/>
                        </a:rPr>
                        <m:t>ebt</m:t>
                      </m:r>
                      <m:r>
                        <a:rPr lang="en-US" sz="44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4400" i="0">
                          <a:latin typeface="Cambria Math" panose="02040503050406030204" pitchFamily="18" charset="0"/>
                        </a:rPr>
                        <m:t>to</m:t>
                      </m:r>
                      <m:r>
                        <a:rPr lang="en-US" sz="44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4400" i="0">
                          <a:latin typeface="Cambria Math" panose="02040503050406030204" pitchFamily="18" charset="0"/>
                        </a:rPr>
                        <m:t>asset</m:t>
                      </m:r>
                      <m:r>
                        <a:rPr lang="en-US" sz="44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4400" i="0">
                          <a:latin typeface="Cambria Math" panose="02040503050406030204" pitchFamily="18" charset="0"/>
                        </a:rPr>
                        <m:t>ratio</m:t>
                      </m:r>
                      <m:r>
                        <a:rPr lang="en-US" sz="4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4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4400" i="0">
                              <a:latin typeface="Cambria Math" panose="02040503050406030204" pitchFamily="18" charset="0"/>
                            </a:rPr>
                            <m:t>Total</m:t>
                          </m:r>
                          <m:r>
                            <a:rPr lang="en-US" sz="44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4400" i="0">
                              <a:latin typeface="Cambria Math" panose="02040503050406030204" pitchFamily="18" charset="0"/>
                            </a:rPr>
                            <m:t>liabilities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4400" i="0">
                              <a:latin typeface="Cambria Math" panose="02040503050406030204" pitchFamily="18" charset="0"/>
                            </a:rPr>
                            <m:t>Total</m:t>
                          </m:r>
                          <m:r>
                            <a:rPr lang="en-US" sz="44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4400" i="0">
                              <a:latin typeface="Cambria Math" panose="02040503050406030204" pitchFamily="18" charset="0"/>
                            </a:rPr>
                            <m:t>assets</m:t>
                          </m:r>
                        </m:den>
                      </m:f>
                    </m:oMath>
                  </m:oMathPara>
                </a14:m>
                <a:endParaRPr lang="en-US" sz="4400" dirty="0"/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0390" y="3119845"/>
                <a:ext cx="9707670" cy="137819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61575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400833" y="3096537"/>
                <a:ext cx="11561523" cy="12377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600">
                          <a:latin typeface="Cambria Math" panose="02040503050406030204" pitchFamily="18" charset="0"/>
                        </a:rPr>
                        <m:t>D</m:t>
                      </m:r>
                      <m:r>
                        <m:rPr>
                          <m:sty m:val="p"/>
                        </m:rPr>
                        <a:rPr lang="en-US" sz="3600" i="0">
                          <a:latin typeface="Cambria Math" panose="02040503050406030204" pitchFamily="18" charset="0"/>
                        </a:rPr>
                        <m:t>ays</m:t>
                      </m:r>
                      <m:r>
                        <a:rPr lang="en-US" sz="36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3600" i="0">
                          <a:latin typeface="Cambria Math" panose="02040503050406030204" pitchFamily="18" charset="0"/>
                        </a:rPr>
                        <m:t>payable</m:t>
                      </m:r>
                      <m:r>
                        <a:rPr lang="en-US" sz="36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3600" i="0">
                          <a:latin typeface="Cambria Math" panose="02040503050406030204" pitchFamily="18" charset="0"/>
                        </a:rPr>
                        <m:t>ratio</m:t>
                      </m:r>
                      <m:r>
                        <a:rPr lang="en-US" sz="36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3600" i="0">
                              <a:latin typeface="Cambria Math" panose="02040503050406030204" pitchFamily="18" charset="0"/>
                            </a:rPr>
                            <m:t>Accounts</m:t>
                          </m:r>
                          <m:r>
                            <a:rPr lang="en-US" sz="36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3600" i="0">
                              <a:latin typeface="Cambria Math" panose="02040503050406030204" pitchFamily="18" charset="0"/>
                            </a:rPr>
                            <m:t>payable</m:t>
                          </m:r>
                          <m:r>
                            <a:rPr lang="en-US" sz="3600" i="0">
                              <a:latin typeface="Cambria Math" panose="02040503050406030204" pitchFamily="18" charset="0"/>
                            </a:rPr>
                            <m:t>×365 </m:t>
                          </m:r>
                          <m:r>
                            <m:rPr>
                              <m:sty m:val="p"/>
                            </m:rPr>
                            <a:rPr lang="en-US" sz="3600" i="0">
                              <a:latin typeface="Cambria Math" panose="02040503050406030204" pitchFamily="18" charset="0"/>
                            </a:rPr>
                            <m:t>Days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3600" i="0">
                              <a:latin typeface="Cambria Math" panose="02040503050406030204" pitchFamily="18" charset="0"/>
                            </a:rPr>
                            <m:t>Nonpersonnel</m:t>
                          </m:r>
                          <m:r>
                            <a:rPr lang="en-US" sz="36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3600" i="0">
                              <a:latin typeface="Cambria Math" panose="02040503050406030204" pitchFamily="18" charset="0"/>
                            </a:rPr>
                            <m:t>services</m:t>
                          </m:r>
                          <m:r>
                            <a:rPr lang="en-US" sz="36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3600" i="0">
                              <a:latin typeface="Cambria Math" panose="02040503050406030204" pitchFamily="18" charset="0"/>
                            </a:rPr>
                            <m:t>expenses</m:t>
                          </m:r>
                        </m:den>
                      </m:f>
                    </m:oMath>
                  </m:oMathPara>
                </a14:m>
                <a:endParaRPr lang="en-US" sz="3600" dirty="0"/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833" y="3096537"/>
                <a:ext cx="11561523" cy="123771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51292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601248" y="3119813"/>
                <a:ext cx="11185743" cy="16704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5400">
                          <a:latin typeface="Cambria Math" panose="02040503050406030204" pitchFamily="18" charset="0"/>
                        </a:rPr>
                        <m:t>P</m:t>
                      </m:r>
                      <m:r>
                        <m:rPr>
                          <m:sty m:val="p"/>
                        </m:rPr>
                        <a:rPr lang="en-US" sz="5400" i="0">
                          <a:latin typeface="Cambria Math" panose="02040503050406030204" pitchFamily="18" charset="0"/>
                        </a:rPr>
                        <m:t>rofit</m:t>
                      </m:r>
                      <m:r>
                        <a:rPr lang="en-US" sz="54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5400" i="0">
                          <a:latin typeface="Cambria Math" panose="02040503050406030204" pitchFamily="18" charset="0"/>
                        </a:rPr>
                        <m:t>margin</m:t>
                      </m:r>
                      <m:r>
                        <a:rPr lang="en-US" sz="54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5400" i="0">
                          <a:latin typeface="Cambria Math" panose="02040503050406030204" pitchFamily="18" charset="0"/>
                        </a:rPr>
                        <m:t>ratio</m:t>
                      </m:r>
                      <m:r>
                        <a:rPr lang="en-US" sz="5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5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5400" i="0">
                              <a:latin typeface="Cambria Math" panose="02040503050406030204" pitchFamily="18" charset="0"/>
                            </a:rPr>
                            <m:t>Surplus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5400" i="0">
                              <a:latin typeface="Cambria Math" panose="02040503050406030204" pitchFamily="18" charset="0"/>
                            </a:rPr>
                            <m:t>Revenues</m:t>
                          </m:r>
                        </m:den>
                      </m:f>
                    </m:oMath>
                  </m:oMathPara>
                </a14:m>
                <a:endParaRPr lang="en-US" sz="5400" dirty="0"/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48" y="3119813"/>
                <a:ext cx="11185743" cy="167045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42693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576197" y="3123532"/>
                <a:ext cx="11073008" cy="12448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4000">
                          <a:latin typeface="Cambria Math" panose="02040503050406030204" pitchFamily="18" charset="0"/>
                        </a:rPr>
                        <m:t>C</m:t>
                      </m:r>
                      <m:r>
                        <m:rPr>
                          <m:sty m:val="p"/>
                        </m:rPr>
                        <a:rPr lang="en-US" sz="4000" i="0">
                          <a:latin typeface="Cambria Math" panose="02040503050406030204" pitchFamily="18" charset="0"/>
                        </a:rPr>
                        <m:t>ommon</m:t>
                      </m:r>
                      <m:r>
                        <a:rPr lang="en-US" sz="40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4000" i="0">
                          <a:latin typeface="Cambria Math" panose="02040503050406030204" pitchFamily="18" charset="0"/>
                        </a:rPr>
                        <m:t>size</m:t>
                      </m:r>
                      <m:r>
                        <a:rPr lang="en-US" sz="4000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4000" i="0">
                          <a:latin typeface="Cambria Math" panose="02040503050406030204" pitchFamily="18" charset="0"/>
                        </a:rPr>
                        <m:t>ratio</m:t>
                      </m:r>
                      <m:r>
                        <a:rPr lang="en-US" sz="4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4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4000" i="0">
                              <a:latin typeface="Cambria Math" panose="02040503050406030204" pitchFamily="18" charset="0"/>
                            </a:rPr>
                            <m:t>Line</m:t>
                          </m:r>
                          <m:r>
                            <a:rPr lang="en-US" sz="40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4000" i="0">
                              <a:latin typeface="Cambria Math" panose="02040503050406030204" pitchFamily="18" charset="0"/>
                            </a:rPr>
                            <m:t>item</m:t>
                          </m:r>
                          <m:r>
                            <a:rPr lang="en-US" sz="40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4000" i="0">
                              <a:latin typeface="Cambria Math" panose="02040503050406030204" pitchFamily="18" charset="0"/>
                            </a:rPr>
                            <m:t>amount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4000" i="0">
                              <a:latin typeface="Cambria Math" panose="02040503050406030204" pitchFamily="18" charset="0"/>
                            </a:rPr>
                            <m:t>Total</m:t>
                          </m:r>
                          <m:r>
                            <a:rPr lang="en-US" sz="40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4000" i="0">
                              <a:latin typeface="Cambria Math" panose="02040503050406030204" pitchFamily="18" charset="0"/>
                            </a:rPr>
                            <m:t>amount</m:t>
                          </m:r>
                        </m:den>
                      </m:f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197" y="3123532"/>
                <a:ext cx="11073008" cy="124482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24856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5233" y="2281607"/>
            <a:ext cx="10389296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Table 26.4 Small Town: Statement of Financial Position (Balance Sheet) and Statement of Revenues, Expenditures, and Changes in Net Position (Income Statement)</a:t>
            </a:r>
          </a:p>
        </p:txBody>
      </p:sp>
    </p:spTree>
    <p:extLst>
      <p:ext uri="{BB962C8B-B14F-4D97-AF65-F5344CB8AC3E}">
        <p14:creationId xmlns:p14="http://schemas.microsoft.com/office/powerpoint/2010/main" val="20408403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1712" y="704849"/>
            <a:ext cx="7768576" cy="5448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81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Objectives: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Understand </a:t>
            </a:r>
            <a:r>
              <a:rPr lang="en-US" dirty="0"/>
              <a:t>fund accounting</a:t>
            </a:r>
          </a:p>
          <a:p>
            <a:pPr lvl="0"/>
            <a:r>
              <a:rPr lang="en-US" dirty="0"/>
              <a:t>Read simplified financial statements</a:t>
            </a:r>
          </a:p>
          <a:p>
            <a:r>
              <a:rPr lang="en-US" dirty="0"/>
              <a:t>Analyze financial statements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5361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9470" y="91440"/>
            <a:ext cx="5673060" cy="667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8649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5233" y="2281607"/>
            <a:ext cx="10389296" cy="1325563"/>
          </a:xfrm>
        </p:spPr>
        <p:txBody>
          <a:bodyPr>
            <a:normAutofit/>
          </a:bodyPr>
          <a:lstStyle/>
          <a:p>
            <a:r>
              <a:rPr lang="en-US" dirty="0"/>
              <a:t>Table 26.5 Small Town: Ratio Analysis </a:t>
            </a:r>
          </a:p>
        </p:txBody>
      </p:sp>
    </p:spTree>
    <p:extLst>
      <p:ext uri="{BB962C8B-B14F-4D97-AF65-F5344CB8AC3E}">
        <p14:creationId xmlns:p14="http://schemas.microsoft.com/office/powerpoint/2010/main" val="24812794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0421" y="120868"/>
            <a:ext cx="7531159" cy="661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8526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5233" y="2281607"/>
            <a:ext cx="10389296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Table 26.6 Charlottesville, Virginia: Statement of Financial Position (Balance Sheet), Government Funds</a:t>
            </a:r>
          </a:p>
        </p:txBody>
      </p:sp>
    </p:spTree>
    <p:extLst>
      <p:ext uri="{BB962C8B-B14F-4D97-AF65-F5344CB8AC3E}">
        <p14:creationId xmlns:p14="http://schemas.microsoft.com/office/powerpoint/2010/main" val="20095992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0736" y="91440"/>
            <a:ext cx="6350529" cy="667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8699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5233" y="2281607"/>
            <a:ext cx="10389296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Table 26.7 Charlottesville, Virginia: Statement of Revenues, Expenditures, and Changes in Fund Balances (Income Statement)</a:t>
            </a:r>
          </a:p>
        </p:txBody>
      </p:sp>
    </p:spTree>
    <p:extLst>
      <p:ext uri="{BB962C8B-B14F-4D97-AF65-F5344CB8AC3E}">
        <p14:creationId xmlns:p14="http://schemas.microsoft.com/office/powerpoint/2010/main" val="25986528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20079"/>
          <a:stretch/>
        </p:blipFill>
        <p:spPr>
          <a:xfrm>
            <a:off x="3122979" y="91440"/>
            <a:ext cx="5946043" cy="667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7747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79455"/>
          <a:stretch/>
        </p:blipFill>
        <p:spPr>
          <a:xfrm>
            <a:off x="2262487" y="2322708"/>
            <a:ext cx="7667026" cy="2212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7231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Table 26.8 City A: Statement of Financial Position (Balance Sheet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46700775"/>
              </p:ext>
            </p:extLst>
          </p:nvPr>
        </p:nvGraphicFramePr>
        <p:xfrm>
          <a:off x="838200" y="2463959"/>
          <a:ext cx="4165600" cy="2714625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15979"/>
                <a:gridCol w="1349621"/>
              </a:tblGrid>
              <a:tr h="381000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City A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</a:rPr>
                        <a:t>Assets ($)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Cash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     294,203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Investments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1,789,353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Receivables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     379,756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Inventory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       21,358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Other Non-Current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       32,249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Capital Assets (at cost)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Non-Depreciable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1,993,589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Depreciable Net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2,741,898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7,252,406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20087689"/>
              </p:ext>
            </p:extLst>
          </p:nvPr>
        </p:nvGraphicFramePr>
        <p:xfrm>
          <a:off x="7272280" y="1825625"/>
          <a:ext cx="3813254" cy="4611672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577791"/>
                <a:gridCol w="1235463"/>
              </a:tblGrid>
              <a:tr h="1803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</a:rPr>
                        <a:t>Liabilities ($)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</a:tr>
              <a:tr h="3173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Accounts Payable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       97,899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</a:tr>
              <a:tr h="3173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Trust Liabilities and Deposits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       37,628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</a:tr>
              <a:tr h="3173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Advance Payments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       18,460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</a:tr>
              <a:tr h="3173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Matured Bonds Payable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       90,640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</a:tr>
              <a:tr h="3173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Interest Payable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       68,827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</a:tr>
              <a:tr h="1803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Non-Current Liabilities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</a:tr>
              <a:tr h="3173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Due in Less Than One Year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     122,171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</a:tr>
              <a:tr h="1803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Due in More Than One Year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2,440,207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</a:tr>
              <a:tr h="1803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 Liabilities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2,875,832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</a:tr>
              <a:tr h="180329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</a:tr>
              <a:tr h="1803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Net Assets ($)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</a:tr>
              <a:tr h="1803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Net Investment in Capital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2,454,765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</a:tr>
              <a:tr h="3173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Restricted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     930,237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</a:tr>
              <a:tr h="3173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Unrestricted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     991,572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</a:tr>
              <a:tr h="1803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 Net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4,376,574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</a:tr>
              <a:tr h="180329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</a:tr>
              <a:tr h="1893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 Liabilities &amp; Net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7,252,406 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4918" marR="64918" marT="0" marB="0" anchor="b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38827" y="6250488"/>
            <a:ext cx="2708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Format adjusted to fit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475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Table 26.9 City B: Statement of Financial Position (Balance Sheet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38702836"/>
              </p:ext>
            </p:extLst>
          </p:nvPr>
        </p:nvGraphicFramePr>
        <p:xfrm>
          <a:off x="939452" y="2582069"/>
          <a:ext cx="4064348" cy="2546985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750810"/>
                <a:gridCol w="1313538"/>
              </a:tblGrid>
              <a:tr h="190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</a:rPr>
                        <a:t>Assets ($)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Cash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     150,071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Investments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     520,950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Receivables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     222,793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Inventory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       18,154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Other Non-Current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1,027,412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Capital Assets (at cost)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                  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Non-Depreciable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1,694,551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Depreciable Net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2,530,613 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6,164,544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58217584"/>
              </p:ext>
            </p:extLst>
          </p:nvPr>
        </p:nvGraphicFramePr>
        <p:xfrm>
          <a:off x="7317798" y="1825624"/>
          <a:ext cx="3830365" cy="474750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592447"/>
                <a:gridCol w="1237918"/>
              </a:tblGrid>
              <a:tr h="17482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</a:rPr>
                        <a:t>Liabilities ($)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</a:tr>
              <a:tr h="3076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Accounts Payable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     583,214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</a:tr>
              <a:tr h="3076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Trust Liabilities and Deposits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       31,984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</a:tr>
              <a:tr h="3076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Advance Payments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       35,691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</a:tr>
              <a:tr h="3076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Matured Bonds Payable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       77,044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</a:tr>
              <a:tr h="3076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Interest Payable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       58,503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</a:tr>
              <a:tr h="3076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Non Current Liabilities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                     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 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</a:tr>
              <a:tr h="3076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Due in Less Than One Year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     103,845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</a:tr>
              <a:tr h="17482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Due in More Than One Year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2,054,176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</a:tr>
              <a:tr h="17482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 Liabilities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2,944,457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</a:tr>
              <a:tr h="174823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</a:tr>
              <a:tr h="17482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Net Assets ($)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</a:tr>
              <a:tr h="3076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Net Investment in Capital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     586,550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</a:tr>
              <a:tr h="17482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Restricted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1,790,701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</a:tr>
              <a:tr h="3076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Unrestricted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     842,836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</a:tr>
              <a:tr h="17482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 Net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3,220,087 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</a:tr>
              <a:tr h="174823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</a:tr>
              <a:tr h="1835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 Liabilities &amp; Net Assets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6,164,544 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936" marR="62936" marT="0" marB="0"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38827" y="6250488"/>
            <a:ext cx="2708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Format adjusted to fit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248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Restricted or Unrestricted Funds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Unrestricted funds</a:t>
            </a:r>
            <a:r>
              <a:rPr lang="en-US" dirty="0"/>
              <a:t> (operating funds), which fund the day-to-day operations of the organization</a:t>
            </a:r>
          </a:p>
          <a:p>
            <a:pPr lvl="0"/>
            <a:r>
              <a:rPr lang="en-US" b="1" dirty="0"/>
              <a:t>Temporarily restricted funds</a:t>
            </a:r>
            <a:r>
              <a:rPr lang="en-US" dirty="0"/>
              <a:t>, which are restricted in use and cannot yet be spent</a:t>
            </a:r>
          </a:p>
          <a:p>
            <a:pPr lvl="0"/>
            <a:r>
              <a:rPr lang="en-US" b="1" dirty="0"/>
              <a:t>Permanently restricted funds</a:t>
            </a:r>
            <a:r>
              <a:rPr lang="en-US" dirty="0"/>
              <a:t>, which usually cannot be spent, although the interest earned on the funds may be used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205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Governmental funds</a:t>
            </a:r>
          </a:p>
          <a:p>
            <a:pPr lvl="1"/>
            <a:r>
              <a:rPr lang="en-US" b="1" dirty="0"/>
              <a:t>General funds </a:t>
            </a:r>
            <a:r>
              <a:rPr lang="en-US" dirty="0"/>
              <a:t>(operating funds), which track the day-to-day operations of the organization</a:t>
            </a:r>
            <a:endParaRPr lang="en-US" b="1" dirty="0"/>
          </a:p>
          <a:p>
            <a:pPr lvl="1"/>
            <a:r>
              <a:rPr lang="en-US" b="1" dirty="0"/>
              <a:t>Debt service funds</a:t>
            </a:r>
            <a:r>
              <a:rPr lang="en-US" dirty="0"/>
              <a:t>, which track payments of principal and interest on debt that has been acquired by a government entity</a:t>
            </a:r>
            <a:endParaRPr lang="en-US" b="1" dirty="0"/>
          </a:p>
          <a:p>
            <a:pPr lvl="1"/>
            <a:r>
              <a:rPr lang="en-US" b="1" dirty="0"/>
              <a:t>Special revenue funds</a:t>
            </a:r>
            <a:r>
              <a:rPr lang="en-US" dirty="0"/>
              <a:t>, which are used for a designated purpose of government</a:t>
            </a:r>
            <a:endParaRPr lang="en-US" b="1" dirty="0"/>
          </a:p>
          <a:p>
            <a:pPr lvl="1"/>
            <a:r>
              <a:rPr lang="en-US" b="1" dirty="0"/>
              <a:t>Capital funds</a:t>
            </a:r>
            <a:r>
              <a:rPr lang="en-US" dirty="0"/>
              <a:t>, which track transactions related to capital projects</a:t>
            </a:r>
            <a:endParaRPr lang="en-US" b="1" dirty="0"/>
          </a:p>
          <a:p>
            <a:pPr lvl="0"/>
            <a:r>
              <a:rPr lang="en-US" b="1" dirty="0"/>
              <a:t>Proprietary funds</a:t>
            </a:r>
            <a:r>
              <a:rPr lang="en-US" dirty="0"/>
              <a:t> track transactions of activities that are run like a business. </a:t>
            </a:r>
          </a:p>
          <a:p>
            <a:pPr lvl="0"/>
            <a:r>
              <a:rPr lang="en-US" b="1" dirty="0"/>
              <a:t>Fiduciary funds</a:t>
            </a:r>
            <a:r>
              <a:rPr lang="en-US" dirty="0"/>
              <a:t> track transactions in which government acts as a trustee, such as the collection, tracking, and depositing of workers’ compensation or Social Security payroll taxes.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044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3148" y="2532127"/>
            <a:ext cx="10515600" cy="1325563"/>
          </a:xfrm>
        </p:spPr>
        <p:txBody>
          <a:bodyPr/>
          <a:lstStyle/>
          <a:p>
            <a:r>
              <a:rPr lang="en-US" dirty="0"/>
              <a:t>Table 26.1. City of Charlottesville, Virginia: Condensed Statement of Financial Position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660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454" y="137160"/>
            <a:ext cx="9745093" cy="658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594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3043" y="2907908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Table 26.2. City of Charlottesville, Virginia: Statement of Financial Position (Balance Sheet), Government Funds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65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7506" y="182880"/>
            <a:ext cx="8256989" cy="649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8467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449" y="3158429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Table 26.3. City of Charlottesville, Virginia: Statement of Revenues, Expenditures, and Changes in Fund Balances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105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605</Words>
  <Application>Microsoft Office PowerPoint</Application>
  <PresentationFormat>Widescreen</PresentationFormat>
  <Paragraphs>138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Calibri Light</vt:lpstr>
      <vt:lpstr>Cambria Math</vt:lpstr>
      <vt:lpstr>Times New Roman</vt:lpstr>
      <vt:lpstr>Office Theme</vt:lpstr>
      <vt:lpstr>Budget Tools 2nd Ed.</vt:lpstr>
      <vt:lpstr>Learning Objectives: </vt:lpstr>
      <vt:lpstr>Restricted or Unrestricted Funds</vt:lpstr>
      <vt:lpstr>Funds</vt:lpstr>
      <vt:lpstr>Table 26.1. City of Charlottesville, Virginia: Condensed Statement of Financial Position</vt:lpstr>
      <vt:lpstr>PowerPoint Presentation</vt:lpstr>
      <vt:lpstr>Table 26.2. City of Charlottesville, Virginia: Statement of Financial Position (Balance Sheet), Government Funds </vt:lpstr>
      <vt:lpstr>PowerPoint Presentation</vt:lpstr>
      <vt:lpstr>Table 26.3. City of Charlottesville, Virginia: Statement of Revenues, Expenditures, and Changes in Fund Balances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Table 26.4 Small Town: Statement of Financial Position (Balance Sheet) and Statement of Revenues, Expenditures, and Changes in Net Position (Income Statement)</vt:lpstr>
      <vt:lpstr>PowerPoint Presentation</vt:lpstr>
      <vt:lpstr>PowerPoint Presentation</vt:lpstr>
      <vt:lpstr>Table 26.5 Small Town: Ratio Analysis </vt:lpstr>
      <vt:lpstr>PowerPoint Presentation</vt:lpstr>
      <vt:lpstr>Table 26.6 Charlottesville, Virginia: Statement of Financial Position (Balance Sheet), Government Funds</vt:lpstr>
      <vt:lpstr>PowerPoint Presentation</vt:lpstr>
      <vt:lpstr>Table 26.7 Charlottesville, Virginia: Statement of Revenues, Expenditures, and Changes in Fund Balances (Income Statement)</vt:lpstr>
      <vt:lpstr>PowerPoint Presentation</vt:lpstr>
      <vt:lpstr>PowerPoint Presentation</vt:lpstr>
      <vt:lpstr>Table 26.8 City A: Statement of Financial Position (Balance Sheet)</vt:lpstr>
      <vt:lpstr>Table 26.9 City B: Statement of Financial Position (Balance Sheet)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14</cp:revision>
  <dcterms:created xsi:type="dcterms:W3CDTF">2014-08-08T22:51:06Z</dcterms:created>
  <dcterms:modified xsi:type="dcterms:W3CDTF">2014-08-09T20:59:42Z</dcterms:modified>
</cp:coreProperties>
</file>